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674" r:id="rId2"/>
    <p:sldMasterId id="2147483723" r:id="rId3"/>
    <p:sldMasterId id="2147483780" r:id="rId4"/>
  </p:sldMasterIdLst>
  <p:notesMasterIdLst>
    <p:notesMasterId r:id="rId52"/>
  </p:notesMasterIdLst>
  <p:handoutMasterIdLst>
    <p:handoutMasterId r:id="rId53"/>
  </p:handoutMasterIdLst>
  <p:sldIdLst>
    <p:sldId id="2145706738" r:id="rId5"/>
    <p:sldId id="2145706770" r:id="rId6"/>
    <p:sldId id="2145706774" r:id="rId7"/>
    <p:sldId id="2145706837" r:id="rId8"/>
    <p:sldId id="2145706838" r:id="rId9"/>
    <p:sldId id="2145706777" r:id="rId10"/>
    <p:sldId id="2145706778" r:id="rId11"/>
    <p:sldId id="2145706776" r:id="rId12"/>
    <p:sldId id="2145706842" r:id="rId13"/>
    <p:sldId id="2145706849" r:id="rId14"/>
    <p:sldId id="2145706782" r:id="rId15"/>
    <p:sldId id="2145706839" r:id="rId16"/>
    <p:sldId id="2145706843" r:id="rId17"/>
    <p:sldId id="2145706846" r:id="rId18"/>
    <p:sldId id="2145706855" r:id="rId19"/>
    <p:sldId id="2145706856" r:id="rId20"/>
    <p:sldId id="2145706857" r:id="rId21"/>
    <p:sldId id="2145706858" r:id="rId22"/>
    <p:sldId id="2145706859" r:id="rId23"/>
    <p:sldId id="2145706806" r:id="rId24"/>
    <p:sldId id="2145706840" r:id="rId25"/>
    <p:sldId id="2145706861" r:id="rId26"/>
    <p:sldId id="2145706862" r:id="rId27"/>
    <p:sldId id="2145706863" r:id="rId28"/>
    <p:sldId id="2145706864" r:id="rId29"/>
    <p:sldId id="2145706865" r:id="rId30"/>
    <p:sldId id="2145706804" r:id="rId31"/>
    <p:sldId id="2145706875" r:id="rId32"/>
    <p:sldId id="2145706791" r:id="rId33"/>
    <p:sldId id="2145706786" r:id="rId34"/>
    <p:sldId id="2145706860" r:id="rId35"/>
    <p:sldId id="2145706873" r:id="rId36"/>
    <p:sldId id="2145706874" r:id="rId37"/>
    <p:sldId id="2145706869" r:id="rId38"/>
    <p:sldId id="2145706867" r:id="rId39"/>
    <p:sldId id="2145706868" r:id="rId40"/>
    <p:sldId id="2145706841" r:id="rId41"/>
    <p:sldId id="2145706851" r:id="rId42"/>
    <p:sldId id="2145706871" r:id="rId43"/>
    <p:sldId id="2145706870" r:id="rId44"/>
    <p:sldId id="2145706850" r:id="rId45"/>
    <p:sldId id="2145706854" r:id="rId46"/>
    <p:sldId id="2145706852" r:id="rId47"/>
    <p:sldId id="2145706853" r:id="rId48"/>
    <p:sldId id="2145706784" r:id="rId49"/>
    <p:sldId id="2145706877" r:id="rId50"/>
    <p:sldId id="214570674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pos="4704" userDrawn="1">
          <p15:clr>
            <a:srgbClr val="A4A3A4"/>
          </p15:clr>
        </p15:guide>
        <p15:guide id="6" orient="horz" pos="2472" userDrawn="1">
          <p15:clr>
            <a:srgbClr val="A4A3A4"/>
          </p15:clr>
        </p15:guide>
        <p15:guide id="7" orient="horz" pos="2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ston-Duce, Kortny" initials="RDK" lastIdx="12" clrIdx="0">
    <p:extLst>
      <p:ext uri="{19B8F6BF-5375-455C-9EA6-DF929625EA0E}">
        <p15:presenceInfo xmlns:p15="http://schemas.microsoft.com/office/powerpoint/2012/main" userId="S::Kortny.Rolston-Duce@Honeywell.com::c606c23e-0450-40dd-8aea-3a5ace7a97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800"/>
    <a:srgbClr val="0057FF"/>
    <a:srgbClr val="73D722"/>
    <a:srgbClr val="E9422E"/>
    <a:srgbClr val="F14A23"/>
    <a:srgbClr val="F04B24"/>
    <a:srgbClr val="90ADB0"/>
    <a:srgbClr val="E4422E"/>
    <a:srgbClr val="000000"/>
    <a:srgbClr val="F30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11" autoAdjust="0"/>
    <p:restoredTop sz="96327" autoAdjust="0"/>
  </p:normalViewPr>
  <p:slideViewPr>
    <p:cSldViewPr snapToGrid="0">
      <p:cViewPr>
        <p:scale>
          <a:sx n="88" d="100"/>
          <a:sy n="88" d="100"/>
        </p:scale>
        <p:origin x="784" y="1048"/>
      </p:cViewPr>
      <p:guideLst>
        <p:guide orient="horz" pos="2952"/>
        <p:guide pos="3840"/>
        <p:guide orient="horz" pos="888"/>
        <p:guide pos="4704"/>
        <p:guide orient="horz" pos="2472"/>
        <p:guide orient="horz" pos="22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4" d="100"/>
        <a:sy n="104" d="100"/>
      </p:scale>
      <p:origin x="0" y="-1402"/>
    </p:cViewPr>
  </p:sorterViewPr>
  <p:notesViewPr>
    <p:cSldViewPr snapToGrid="0" showGuides="1">
      <p:cViewPr varScale="1">
        <p:scale>
          <a:sx n="111" d="100"/>
          <a:sy n="111" d="100"/>
        </p:scale>
        <p:origin x="2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A8545A-B05C-D444-B852-D5AB3347D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ED801-690A-4C45-AC55-458C5EDA20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C7438-782F-B54D-97A2-7FC0C0BC559F}" type="datetimeFigureOut">
              <a:rPr lang="en-US" smtClean="0"/>
              <a:t>11/5/22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62110-B434-0146-9527-EC78C970B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A2B73-DD34-9949-8A7B-5917966D6C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007EC-1ECD-2B48-B95C-B4B043FC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09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9F7E8-2213-467F-AD9B-17ACE48B62F9}" type="datetimeFigureOut">
              <a:rPr lang="en-US" smtClean="0"/>
              <a:t>11/5/22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B7FB9-4A99-4510-A1B3-52404DF58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F41AFB-E4AA-4F0E-8F9A-1F2586CF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2" t="312" b="1"/>
          <a:stretch/>
        </p:blipFill>
        <p:spPr>
          <a:xfrm>
            <a:off x="0" y="428"/>
            <a:ext cx="12190476" cy="685714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5964009"/>
            <a:ext cx="1115328" cy="643617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2719FF96-0633-4C24-A30C-14303506D6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3179" y="3882470"/>
            <a:ext cx="5011891" cy="29809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7B3220-607F-4799-9ECF-0595DF308D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69" y="3619500"/>
            <a:ext cx="6561385" cy="541933"/>
          </a:xfrm>
          <a:prstGeom prst="rect">
            <a:avLst/>
          </a:prstGeom>
        </p:spPr>
      </p:pic>
      <p:sp>
        <p:nvSpPr>
          <p:cNvPr id="22" name="Footer Placeholder 38">
            <a:extLst>
              <a:ext uri="{FF2B5EF4-FFF2-40B4-BE49-F238E27FC236}">
                <a16:creationId xmlns:a16="http://schemas.microsoft.com/office/drawing/2014/main" id="{4FD44A3A-BD76-4D1E-832D-41925514C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1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749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019500-01F5-4292-AE67-12A1626867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97703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0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663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21A32-86B7-45E3-9C57-89AAF87C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7CA024A-C050-47FB-A092-061DBBEB53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85624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5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1147156"/>
            <a:ext cx="7586664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4464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C0D30-20AD-4AB9-A8C2-8F534069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12BB9AE-023A-46FC-A1E0-4DB8EC150C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5468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95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7586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117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87586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117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1475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1475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0614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240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3395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439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240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3395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439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24001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8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80845C-AF3C-4CE5-A0D5-28B020C018EC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7" y="0"/>
            <a:ext cx="11251133" cy="6857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1286" y="1047750"/>
            <a:ext cx="5170714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96EAF42-42EA-3140-BCBF-88CC59BBF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5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F8D4F-F0C4-4910-8E82-060E3DF5752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6" y="1790"/>
            <a:ext cx="5155133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36630"/>
            <a:ext cx="50292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41230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A6D9607-4FD2-A444-85FD-2F45924ED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53C613-D41D-45BC-AB97-BC1FD60F705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0"/>
            <a:ext cx="5638800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24000" y="6492874"/>
            <a:ext cx="2852057" cy="365125"/>
          </a:xfrm>
        </p:spPr>
        <p:txBody>
          <a:bodyPr/>
          <a:lstStyle/>
          <a:p>
            <a:pPr algn="l"/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4000" y="2936630"/>
            <a:ext cx="45720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F0E1F2-4CF8-AD4F-A35A-5D9C1B1A7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D8C179-9D5B-4097-92B5-1204D259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7552A4-B2D0-4CF4-B63D-335338F858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572926-BA40-4237-B783-8F7CB08DF1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C6ADBDA-9A1C-4144-BC52-80E685DE7E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6539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521DB6-D0BB-44C1-8E91-3E536B406AE1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EF2E71DB-1D72-49E0-9DF0-BF206880F810}"/>
              </a:ext>
            </a:extLst>
          </p:cNvPr>
          <p:cNvSpPr txBox="1">
            <a:spLocks/>
          </p:cNvSpPr>
          <p:nvPr userDrawn="1"/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2022 by Quantinuum.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8E413-D3F7-45C2-B44F-0E5B33CD2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83E996-B652-43BB-B435-F4CF4A47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B770D-939F-0345-A303-561CF5460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C9787-FE6D-4ADF-BD51-09E77341CF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D037A-799B-49F7-89F0-D2C24FCA3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8609278-64B8-4A07-9795-C88CCFFC64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0542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1"/>
            <a:ext cx="1051560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061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0"/>
            <a:ext cx="10515599" cy="40386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2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933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8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10506893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984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C5E2A98-69BD-46D8-8092-31BF4C76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B08B96-9F86-415B-9C93-5A89BC2F0E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CA2619-3895-4CE5-9790-6F6720DF4D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DE7EF5-EE57-466D-B190-87DDC5B1661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722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08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66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 marL="288925" indent="0">
              <a:buNone/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94070" y="1047750"/>
            <a:ext cx="5197929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D87B2-04B6-484E-B1D6-41201556D4D4}"/>
              </a:ext>
            </a:extLst>
          </p:cNvPr>
          <p:cNvSpPr/>
          <p:nvPr userDrawn="1"/>
        </p:nvSpPr>
        <p:spPr>
          <a:xfrm rot="16200000">
            <a:off x="5806443" y="472440"/>
            <a:ext cx="579118" cy="1219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785EFED4-7C2D-4CE5-8152-B9CB6C937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A6F67-EC50-40EC-B1FD-C4B177E13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00373-0D38-4ED2-9789-EAE57E7784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48215"/>
            <a:ext cx="5029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52814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1CA45-DFF6-4A78-96CC-DAE3845D02DB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3">
            <a:extLst>
              <a:ext uri="{FF2B5EF4-FFF2-40B4-BE49-F238E27FC236}">
                <a16:creationId xmlns:a16="http://schemas.microsoft.com/office/drawing/2014/main" id="{14C7EB17-9166-4CF2-9E5B-5624E61E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D20CD7-0AAB-4256-AF42-D3518FF12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01838-FB83-4FD0-A764-85FCA7F8E1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36631"/>
            <a:ext cx="45720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BBB1A-F7F7-4CBD-AC38-0029C7C946E2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13">
            <a:extLst>
              <a:ext uri="{FF2B5EF4-FFF2-40B4-BE49-F238E27FC236}">
                <a16:creationId xmlns:a16="http://schemas.microsoft.com/office/drawing/2014/main" id="{0D74B3D6-4EC8-493F-8A76-D848C69D4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905ACA-603F-4C38-92DB-E93D2EF3D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CC1DF-36C5-4FB1-85B3-2A2DF93672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62895-42AC-452D-8609-D2299A8DB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87237-7DA5-4F41-A20D-6CC7DE10F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B619-134D-4A43-B2E1-2BFF16954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CCC0C8-0DA5-4778-8470-20F7626D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40A9AF-3E56-4334-BD37-1F576F64C6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A150C-A1B5-41EC-B0C9-90387CD20F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CD5F97-8A99-4A73-833F-7498BE868B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797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7B4D9B-18B8-473A-B2EE-C693BBBCA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5786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7115" y="4697065"/>
            <a:ext cx="5099397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6847115" y="4540052"/>
            <a:ext cx="5099397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7115" y="2651143"/>
            <a:ext cx="5099397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7115" y="3693569"/>
            <a:ext cx="5099397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7115" y="5560847"/>
            <a:ext cx="243815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161" y="4409333"/>
            <a:ext cx="5033732" cy="41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D4F80-5167-48A9-BA93-883F211181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5922" y="4979620"/>
            <a:ext cx="6326920" cy="1898648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4BFB0FCC-DF6B-4915-B2AB-5CFEB4F71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83EC-886D-45D3-8291-D34AEACD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04E5F8-EC36-4850-ACF9-1B71832C5A5E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1E6A48B-2C94-43FF-8275-CF9B76A26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E7436-A78F-4A12-9E2B-6ACC7CD461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F9F7A-B20D-D54E-8F98-B3082A0AA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22EE1-67A8-4112-AC91-725CE940C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30398BA-5F3A-48F5-9B32-7C7EABD8A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514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1C18EAA-F029-4CC1-B87B-C762B355AE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728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0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A038D5-0BF9-4CE9-9476-52D76D57068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130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ADC8BF9-AABE-4978-8EDF-D76F25485C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6040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FFFB9A-F51D-4258-9B72-A3CE06D8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E5F18C-E2C4-431E-97FE-E4FB5A3B48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49898A-0305-4F97-9962-EDA3A95E10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402D0DD-6034-4176-BC3C-FB07A1D37AC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3983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8E317-0526-4296-A2F6-716DCEBC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9EF34-312C-417E-8666-13DA79CD79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390CD-E301-41DA-9596-91B921D772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6372123-80DE-46A1-8C5C-E5F3006D2F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8374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83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B6779D-3746-4093-899F-1070D8839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29" t="1018" r="1" b="312"/>
          <a:stretch/>
        </p:blipFill>
        <p:spPr>
          <a:xfrm>
            <a:off x="0" y="0"/>
            <a:ext cx="6920615" cy="6857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6714" y="2252624"/>
            <a:ext cx="4134272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456714" y="3537086"/>
            <a:ext cx="4134272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3563772-4BD2-465C-9F12-9F20CEC1F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4137190"/>
            <a:ext cx="5033732" cy="415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21C7F-68BE-4324-9DE0-1741A8E9B3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89121" y="4826633"/>
            <a:ext cx="3757287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3850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84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6728" y="1047750"/>
            <a:ext cx="5165271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F2179-3B00-4A7F-9598-E389230A2728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3870AC9-4870-444A-A5C5-302065D4F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0F9B3-FC07-419C-9555-10DBA09354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B358C-AEC2-4F78-A76F-6BFEC07AD9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2933701"/>
            <a:ext cx="54864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38300"/>
            <a:ext cx="54864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55F00-C3AF-4C0E-9A5B-3E6EC8BF15AD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3CAFEB92-9523-4C04-98CD-51710E763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370635-0684-4A54-89A2-5DA97DB859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C8524-244D-4CC0-A46E-85D9220951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40958"/>
            <a:ext cx="50292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5557"/>
            <a:ext cx="50292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0E78C-F172-4640-8C7C-72E745DFA2C3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D15A8AA7-91C1-47AA-AC85-8DC102034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6A56DE-2D22-4F19-B1BF-36A82B6984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8BEBD-9B15-8141-ADB7-27993CF945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073F-5BA6-4221-8CC8-507FE399E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799D3-3235-47AC-B92F-5B4ACA0CF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7C69-DCA7-4143-A00F-40F30FE44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D0DAE8-154B-4616-9099-42C27DB9F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2" t="747" b="735"/>
          <a:stretch/>
        </p:blipFill>
        <p:spPr>
          <a:xfrm>
            <a:off x="0" y="0"/>
            <a:ext cx="730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8228" y="2252624"/>
            <a:ext cx="3995057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598229" y="3537086"/>
            <a:ext cx="3992371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F12BF58-0A02-425B-BC23-AB33D219B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3859604"/>
            <a:ext cx="5033732" cy="415757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956D704C-1EE2-4111-8D64-3C7DDF32F4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59795" y="4118062"/>
            <a:ext cx="1608307" cy="2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25654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BD5D-50BE-4DB8-9C44-73A348302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68048-785F-4B61-BF6B-3C0A4E4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0AAD06-81F5-49DF-87B3-23DE56891E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63545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89054E-5F9A-48D1-9F07-1C2EBE1184E3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6990EA5-20C6-4619-973F-840BA8CAE0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72D42-023A-41CC-8390-16A4F7AA35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43E669-DCDE-42FB-B76B-D03810D5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7D1C73C-6107-6F46-8A35-1AA687DA0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0140AE-48AD-4DE1-9A2A-FEDF4AB08F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0570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8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8">
            <a:extLst>
              <a:ext uri="{FF2B5EF4-FFF2-40B4-BE49-F238E27FC236}">
                <a16:creationId xmlns:a16="http://schemas.microsoft.com/office/drawing/2014/main" id="{B5BF8405-CAC0-4664-98AE-4548D818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8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  <p:sldLayoutId id="2147483817" r:id="rId3"/>
    <p:sldLayoutId id="2147483818" r:id="rId4"/>
    <p:sldLayoutId id="2147483799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670E0C6-55A6-4BB0-B254-222108A0A8B6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638300"/>
            <a:ext cx="10058400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EBB2-2889-4CBE-8828-A331A1D61C9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0" y="6492875"/>
            <a:ext cx="1021757" cy="365125"/>
          </a:xfrm>
          <a:prstGeom prst="rect">
            <a:avLst/>
          </a:prstGeom>
        </p:spPr>
        <p:txBody>
          <a:bodyPr vert="horz" lIns="18288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B702C0C-41DB-4E7F-8039-5F2D18F852C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6898E-F4C7-411E-9514-723FB737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  <a:prstGeom prst="rect">
            <a:avLst/>
          </a:prstGeom>
          <a:noFill/>
        </p:spPr>
        <p:txBody>
          <a:bodyPr lIns="18288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06EBCD8-9A70-4E47-83BF-A3AA5077B78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F2A5E90-FE34-1642-AFE8-91A0D9A83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22" r:id="rId2"/>
    <p:sldLayoutId id="2147483678" r:id="rId3"/>
    <p:sldLayoutId id="2147483717" r:id="rId4"/>
    <p:sldLayoutId id="2147483718" r:id="rId5"/>
    <p:sldLayoutId id="2147483801" r:id="rId6"/>
    <p:sldLayoutId id="2147483677" r:id="rId7"/>
    <p:sldLayoutId id="2147483847" r:id="rId8"/>
    <p:sldLayoutId id="2147483720" r:id="rId9"/>
    <p:sldLayoutId id="2147483806" r:id="rId10"/>
    <p:sldLayoutId id="2147483807" r:id="rId11"/>
    <p:sldLayoutId id="2147483849" r:id="rId12"/>
    <p:sldLayoutId id="2147483682" r:id="rId13"/>
    <p:sldLayoutId id="2147483713" r:id="rId14"/>
    <p:sldLayoutId id="2147483684" r:id="rId15"/>
    <p:sldLayoutId id="214748372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orient="horz" pos="720" userDrawn="1">
          <p15:clr>
            <a:srgbClr val="F26B43"/>
          </p15:clr>
        </p15:guide>
        <p15:guide id="9" pos="412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01" y="142585"/>
            <a:ext cx="10506892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1" y="142585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304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52" r:id="rId2"/>
    <p:sldLayoutId id="2147483736" r:id="rId3"/>
    <p:sldLayoutId id="2147483803" r:id="rId4"/>
    <p:sldLayoutId id="2147483738" r:id="rId5"/>
    <p:sldLayoutId id="2147483802" r:id="rId6"/>
    <p:sldLayoutId id="2147483804" r:id="rId7"/>
    <p:sldLayoutId id="2147483846" r:id="rId8"/>
    <p:sldLayoutId id="2147483742" r:id="rId9"/>
    <p:sldLayoutId id="2147483808" r:id="rId10"/>
    <p:sldLayoutId id="2147483809" r:id="rId11"/>
    <p:sldLayoutId id="2147483848" r:id="rId12"/>
    <p:sldLayoutId id="2147483744" r:id="rId13"/>
    <p:sldLayoutId id="2147483747" r:id="rId14"/>
    <p:sldLayoutId id="2147483748" r:id="rId15"/>
    <p:sldLayoutId id="2147483750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9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5000">
              <a:schemeClr val="tx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1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644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1" r:id="rId2"/>
    <p:sldLayoutId id="2147483783" r:id="rId3"/>
    <p:sldLayoutId id="2147483844" r:id="rId4"/>
    <p:sldLayoutId id="2147483784" r:id="rId5"/>
    <p:sldLayoutId id="2147483800" r:id="rId6"/>
    <p:sldLayoutId id="2147483782" r:id="rId7"/>
    <p:sldLayoutId id="2147483845" r:id="rId8"/>
    <p:sldLayoutId id="2147483785" r:id="rId9"/>
    <p:sldLayoutId id="2147483786" r:id="rId10"/>
    <p:sldLayoutId id="2147483810" r:id="rId11"/>
    <p:sldLayoutId id="2147483811" r:id="rId12"/>
    <p:sldLayoutId id="2147483816" r:id="rId13"/>
    <p:sldLayoutId id="2147483787" r:id="rId14"/>
    <p:sldLayoutId id="2147483788" r:id="rId15"/>
    <p:sldLayoutId id="2147483789" r:id="rId16"/>
    <p:sldLayoutId id="214748379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5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9.emf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AC41B3-3714-4C7B-A44C-1D1D9E18C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4701" y="4697065"/>
            <a:ext cx="4042971" cy="656888"/>
          </a:xfrm>
        </p:spPr>
        <p:txBody>
          <a:bodyPr/>
          <a:lstStyle/>
          <a:p>
            <a:r>
              <a:rPr lang="en-US" dirty="0"/>
              <a:t>Nathan Fitzpatrick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E2505-D724-41E3-8F90-269D43B3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Quantum Chemistry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7F872-E6B6-4F71-82FE-F965D7A9F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Quantinuum</a:t>
            </a:r>
            <a:r>
              <a:rPr lang="en-US" dirty="0"/>
              <a:t> Winter School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7D2A7-1C35-42E8-A8F9-132636CCDE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4701" y="5926346"/>
            <a:ext cx="2297397" cy="438808"/>
          </a:xfr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2020E-3C6D-4F77-93BD-A47920465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>
                <a:solidFill>
                  <a:srgbClr val="00E800"/>
                </a:solidFill>
              </a:rPr>
              <a:t>Hamiltonian</a:t>
            </a:r>
            <a:r>
              <a:rPr lang="en-GB" dirty="0"/>
              <a:t> Eigenvalue equation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Eigenfunctions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>
                <a:solidFill>
                  <a:srgbClr val="0057FF"/>
                </a:solidFill>
              </a:rPr>
              <a:t>Eigenvalue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Independent Schrodinger Equation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001ED-5821-A859-D0CE-F58FB235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89" y="2050871"/>
            <a:ext cx="8359419" cy="94586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7F92B7-72F1-EA5D-4C6A-8352F2BF3455}"/>
              </a:ext>
            </a:extLst>
          </p:cNvPr>
          <p:cNvCxnSpPr>
            <a:cxnSpLocks/>
          </p:cNvCxnSpPr>
          <p:nvPr/>
        </p:nvCxnSpPr>
        <p:spPr>
          <a:xfrm>
            <a:off x="6095998" y="3200400"/>
            <a:ext cx="0" cy="88699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28DB476-5BE1-1ED7-69AF-24F8271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247" y="4221271"/>
            <a:ext cx="6139502" cy="6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5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electronic WF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Point in (</a:t>
            </a:r>
            <a:r>
              <a:rPr lang="en-GB" dirty="0" err="1"/>
              <a:t>x,y,z</a:t>
            </a:r>
            <a:r>
              <a:rPr lang="en-GB" dirty="0"/>
              <a:t>, coordinates)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 err="1"/>
              <a:t>xyz</a:t>
            </a:r>
            <a:r>
              <a:rPr lang="en-GB" dirty="0"/>
              <a:t> continuous variables until the introduction of second quantization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Spin is a discrete variable (Jordan 1927)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X = Position-Spin basis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3D9B3-B8C2-F5FA-F0DB-0DBCFC33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49" y="2663215"/>
            <a:ext cx="22733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46A0D-9607-58DC-9C12-A875A51E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49" y="3597234"/>
            <a:ext cx="13462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D49657-0DF4-3AA6-D948-8A66B694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143" y="2663215"/>
            <a:ext cx="3730905" cy="3047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A926D9-D1A2-0166-A469-2FB835059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349" y="4523370"/>
            <a:ext cx="927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08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No potential between 0 and L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Infinite potential outside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in a box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E9A504-47C6-96EC-EEFC-E0535F9F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83" y="2590800"/>
            <a:ext cx="7303739" cy="31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2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1d Schrodinger Equation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No potential in the box, free particle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Potential are included in the boundary conditions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Quantised energy solutions of standing sine n wave length functions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Particle in a box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E9A504-47C6-96EC-EEFC-E0535F9F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470" y="387159"/>
            <a:ext cx="3326022" cy="1420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C84D6-1A34-D134-E058-47913F8F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106" y="2105938"/>
            <a:ext cx="2945694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17C12E-251B-D9E7-866B-32D24EB42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490" y="5260431"/>
            <a:ext cx="3009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9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No potential anywhere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Only kinetic energy term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Separation of variables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Used many times in the development of quantum chemistry 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Product wavefunctions motivation for Hartree Products and Slater Determinants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Free Particle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E8CCA-8ABC-12C9-8590-506F65FC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3" y="1382899"/>
            <a:ext cx="4368800" cy="356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A03CD-7472-E901-5CFE-8F95C43D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76" y="3015720"/>
            <a:ext cx="6186958" cy="7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9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Separation of variables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Consider the product wavefunction: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Free Particle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E8CCA-8ABC-12C9-8590-506F65FC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66" y="365126"/>
            <a:ext cx="2534243" cy="2070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DDEA2-8F61-6862-5122-EE5334F4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23" y="2085998"/>
            <a:ext cx="6840120" cy="834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1E33A-B3FD-2690-FEF7-8EAE7784B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09" y="3263012"/>
            <a:ext cx="5374634" cy="36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D82B6-1E29-794B-FEEA-658C060FB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46" y="4212220"/>
            <a:ext cx="8511925" cy="15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1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Divide through by: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Variables separated into corresponding operator terms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Free Particle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E8CCA-8ABC-12C9-8590-506F65FC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66" y="365126"/>
            <a:ext cx="2534243" cy="207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0C89B-68D2-F5F0-AE35-96B6F78F9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99" y="3270250"/>
            <a:ext cx="26924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157A7F-956B-5C42-225C-1A954CB1C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41" y="4023853"/>
            <a:ext cx="4939050" cy="923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CB46A4-C873-FF47-4FAE-B13825A7B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446" y="1400187"/>
            <a:ext cx="8511925" cy="15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Let: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With the constraint from the Schrodinger equation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If we say that E</a:t>
            </a:r>
            <a:r>
              <a:rPr lang="en-GB" baseline="-25000" dirty="0"/>
              <a:t>x</a:t>
            </a:r>
            <a:r>
              <a:rPr lang="en-GB" dirty="0"/>
              <a:t> is just the x contribution to the energy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Free Particle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E8CCA-8ABC-12C9-8590-506F65FC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66" y="365126"/>
            <a:ext cx="2534243" cy="2070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43BE50-8A6D-FA46-07F3-29AC1058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87" y="1987179"/>
            <a:ext cx="5791200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BF458-5509-9D1C-2339-4F8B0740F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0" y="3678710"/>
            <a:ext cx="3009900" cy="63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9AAF42-87F0-F142-CDC2-F1DB36731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777" y="5073006"/>
            <a:ext cx="1549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2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Rearranging and equating to 0: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This is just a 2ODE which has the general solution: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Where N is arbitrary parameter of the general solution defined by given boundary conditions (extra information)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Free Particle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E8CCA-8ABC-12C9-8590-506F65FC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66" y="365126"/>
            <a:ext cx="2534243" cy="2070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59C9B-3A61-3A30-885F-2458FDE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953" y="2054249"/>
            <a:ext cx="2540000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BA8D40-B0BF-751B-772D-C144468AC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0" y="4002571"/>
            <a:ext cx="4305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24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We can solve equivalently for X and Y and sub into the product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Giving the total system general solution: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We can solve the system in individual non interacting parts!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Free Particle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E8CCA-8ABC-12C9-8590-506F65FC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66" y="365126"/>
            <a:ext cx="2534243" cy="207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F1721-2AC1-BB6F-9249-D1EE64D1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2276499"/>
            <a:ext cx="46736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EE1F2-98CC-E646-7633-26A74AD2D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233" y="3828952"/>
            <a:ext cx="5410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7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What is Chemistry?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Why study Chemistry?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Potential energy surfaces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Schrodinger Equation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Hydrogen Atom Solutions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The Periodic table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Linear Combination of Atomic Orbits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Qualitative MO diagrams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Born Oppenheimer Approximation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Electrons move in the the potential of fixed nuclei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Nuclear kinetic energy is zero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Single point energies are static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Fine to build up potential energy surface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Dynamic bond breaking and forming processes need to go beyond this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76866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Stationary Hydrogen Atom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BE786FDE-9390-4A5F-76CD-A5B2D0B0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76" y="1683762"/>
            <a:ext cx="4140793" cy="3490476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Electron orbiting a point charge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Radially decaying Coulomb potential 1/r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Z = 1 for Hydrogen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Cartesian co-</a:t>
            </a:r>
            <a:r>
              <a:rPr lang="en-GB" dirty="0" err="1"/>
              <a:t>ords</a:t>
            </a:r>
            <a:r>
              <a:rPr lang="en-GB" dirty="0"/>
              <a:t> bad choice for this problem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7773BC-78B2-135A-D7C5-75718D85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76" y="2148598"/>
            <a:ext cx="5829610" cy="7558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1358F9-1FA2-B6CD-03FC-3AB9BBECF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531" y="4224452"/>
            <a:ext cx="4102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2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Stationary Hydrogen Atom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BE786FDE-9390-4A5F-76CD-A5B2D0B0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31" y="262358"/>
            <a:ext cx="2237669" cy="1886240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Switch to polar co-</a:t>
            </a:r>
            <a:r>
              <a:rPr lang="en-GB" dirty="0" err="1"/>
              <a:t>ords</a:t>
            </a: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Looks scary, standard for rotating problems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Polar Schrodinger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Can we solve this with Separation of variables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D11EDB-F662-0AA4-81D0-45DC8A66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33" y="2198182"/>
            <a:ext cx="7772400" cy="6279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C8D961-C0B2-C503-0E6F-8A72F221B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669" y="4709403"/>
            <a:ext cx="10315131" cy="6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2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Stationary Hydrogen Atom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BE786FDE-9390-4A5F-76CD-A5B2D0B0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31" y="262358"/>
            <a:ext cx="2237669" cy="1886240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Try: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Apply to all terms: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0FD30-3396-F8AF-672A-076597AE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83" y="1696820"/>
            <a:ext cx="4003040" cy="316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35846E-6164-1EFC-4433-E4AD2318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53" y="2808241"/>
            <a:ext cx="6502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2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Stationary Hydrogen Atom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BE786FDE-9390-4A5F-76CD-A5B2D0B0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31" y="262358"/>
            <a:ext cx="2237669" cy="1886240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Divide by: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Variables separated with a potential term remaining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97762-6D58-6CD8-321D-FE7D8CAB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520" y="1350727"/>
            <a:ext cx="23368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D0ACC5-6352-C856-FCE9-DFA9FB038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974850"/>
            <a:ext cx="4267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Stationary Hydrogen Atom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BE786FDE-9390-4A5F-76CD-A5B2D0B0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31" y="262358"/>
            <a:ext cx="2237669" cy="1886240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Do some rearranging to get separated DEs: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Solve for each: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See Linus Pauling Intro Quantum Mechanics Chapters 18 -21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62F84-BF32-280D-6DCC-61C3A5284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20" y="3048000"/>
            <a:ext cx="65024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04538-DB3F-17DB-313E-8B977537F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0" y="1973027"/>
            <a:ext cx="2552700" cy="73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560D54-95BB-FAF1-3B9F-F02F35CB7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275945"/>
            <a:ext cx="7772400" cy="682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363CBF-A60F-F38C-AB9C-B55C76BD2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577" y="5265538"/>
            <a:ext cx="2184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8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Stationary Hydrogen Atom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BE786FDE-9390-4A5F-76CD-A5B2D0B0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31" y="262358"/>
            <a:ext cx="2237669" cy="1886240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 err="1"/>
              <a:t>Hyrdrogen</a:t>
            </a:r>
            <a:r>
              <a:rPr lang="en-GB" dirty="0"/>
              <a:t> solution (</a:t>
            </a:r>
            <a:r>
              <a:rPr lang="en-GB" dirty="0" err="1"/>
              <a:t>n,l,m</a:t>
            </a:r>
            <a:r>
              <a:rPr lang="en-GB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Laguerre polynomial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Spherical harmonics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661B7-C393-3165-E927-205F49004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26" y="2118096"/>
            <a:ext cx="10001017" cy="849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E3F01E-DE39-FBF6-882B-D43DD2BF5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281" y="4740884"/>
            <a:ext cx="6533678" cy="849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98C847-EC8B-8B4C-B0FE-62F5972F9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370" y="3473061"/>
            <a:ext cx="438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3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Hydrogen Atom Exact Solutions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05B9D-0265-10A8-5C31-BA35564A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07" y="1118988"/>
            <a:ext cx="5552538" cy="5047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C8E87-593A-2DC6-A76E-20DABB6D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82" y="478562"/>
            <a:ext cx="4279661" cy="55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Distribution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7907" y="1299556"/>
                <a:ext cx="5376093" cy="306924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The families of orbitals have related shapes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Plotting in polar coordinates for some fixed probability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 err="1"/>
                  <a:t>Isosphere</a:t>
                </a: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</p:txBody>
          </p:sp>
        </mc:Choice>
        <mc:Fallback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07" y="1299556"/>
                <a:ext cx="5376093" cy="3069244"/>
              </a:xfrm>
              <a:prstGeom prst="rect">
                <a:avLst/>
              </a:prstGeom>
              <a:blipFill>
                <a:blip r:embed="rId2"/>
                <a:stretch>
                  <a:fillRect l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>
            <a:extLst>
              <a:ext uri="{FF2B5EF4-FFF2-40B4-BE49-F238E27FC236}">
                <a16:creationId xmlns:a16="http://schemas.microsoft.com/office/drawing/2014/main" id="{37FFB7B7-22EE-CAD2-3F00-5208920F6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"/>
          <a:stretch/>
        </p:blipFill>
        <p:spPr bwMode="auto">
          <a:xfrm>
            <a:off x="6604000" y="1392052"/>
            <a:ext cx="5315115" cy="40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132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26B095-7032-04C1-1DEE-8E5E760E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49" y="2248807"/>
            <a:ext cx="4182894" cy="23603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210277"/>
            <a:ext cx="10506892" cy="732446"/>
          </a:xfrm>
        </p:spPr>
        <p:txBody>
          <a:bodyPr/>
          <a:lstStyle/>
          <a:p>
            <a:r>
              <a:rPr lang="en-GB" dirty="0"/>
              <a:t>Spatial Orbitals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335484" y="775710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Pauli Exclusion principle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No two electrons in a atom can have identical quantum numbers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rgbClr val="FF0000"/>
                </a:solidFill>
              </a:rPr>
              <a:t>Defines all of Chemical bonding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Orbital 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n = Principle quantum number - </a:t>
            </a:r>
            <a:r>
              <a:rPr lang="en-GB" i="1" dirty="0"/>
              <a:t>Shell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l = Azimuthal quantum number (0,1,2,..,n-1) – </a:t>
            </a:r>
            <a:r>
              <a:rPr lang="en-GB" i="1" dirty="0" err="1"/>
              <a:t>s,p,d,f</a:t>
            </a:r>
            <a:r>
              <a:rPr lang="en-GB" i="1" dirty="0"/>
              <a:t>..</a:t>
            </a:r>
            <a:endParaRPr lang="en-GB" dirty="0"/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m</a:t>
            </a:r>
            <a:r>
              <a:rPr lang="en-GB" baseline="-25000" dirty="0"/>
              <a:t>l </a:t>
            </a:r>
            <a:r>
              <a:rPr lang="en-GB" dirty="0"/>
              <a:t>= Magnetic quantum number (-l,-&gt; l ) integer values s, </a:t>
            </a:r>
            <a:r>
              <a:rPr lang="en-GB" dirty="0" err="1"/>
              <a:t>p</a:t>
            </a:r>
            <a:r>
              <a:rPr lang="en-GB" baseline="-25000" dirty="0" err="1"/>
              <a:t>x</a:t>
            </a:r>
            <a:r>
              <a:rPr lang="en-GB" baseline="-25000" dirty="0"/>
              <a:t> </a:t>
            </a:r>
            <a:r>
              <a:rPr lang="en-GB" dirty="0" err="1"/>
              <a:t>p</a:t>
            </a:r>
            <a:r>
              <a:rPr lang="en-GB" baseline="-25000" dirty="0" err="1"/>
              <a:t>y</a:t>
            </a:r>
            <a:r>
              <a:rPr lang="en-GB" baseline="-25000" dirty="0"/>
              <a:t> </a:t>
            </a:r>
            <a:r>
              <a:rPr lang="en-GB" dirty="0" err="1"/>
              <a:t>p</a:t>
            </a:r>
            <a:r>
              <a:rPr lang="en-GB" baseline="-25000" dirty="0" err="1"/>
              <a:t>z</a:t>
            </a:r>
            <a:r>
              <a:rPr lang="en-GB" baseline="-25000" dirty="0"/>
              <a:t>, </a:t>
            </a:r>
            <a:r>
              <a:rPr lang="en-GB" dirty="0"/>
              <a:t>d</a:t>
            </a:r>
            <a:r>
              <a:rPr lang="en-GB" baseline="-25000" dirty="0"/>
              <a:t>z2 ….. </a:t>
            </a:r>
            <a:endParaRPr lang="en-GB" dirty="0"/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Derived from the spherical harmonics of the Hydrogen atom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Spin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Total spin S = 1/2 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Spin projection </a:t>
            </a:r>
            <a:r>
              <a:rPr lang="en-GB" dirty="0" err="1"/>
              <a:t>S</a:t>
            </a:r>
            <a:r>
              <a:rPr lang="en-GB" baseline="-25000" dirty="0" err="1"/>
              <a:t>z</a:t>
            </a:r>
            <a:r>
              <a:rPr lang="en-GB" baseline="-25000" dirty="0"/>
              <a:t>  </a:t>
            </a:r>
            <a:r>
              <a:rPr lang="en-GB" dirty="0"/>
              <a:t>= -1/2, 1/2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Derived by Jordan (1927) - Fundamental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AutoShape 4" descr="1.16: Fundamentals of Electron Absorption Spectroscopy ...">
            <a:extLst>
              <a:ext uri="{FF2B5EF4-FFF2-40B4-BE49-F238E27FC236}">
                <a16:creationId xmlns:a16="http://schemas.microsoft.com/office/drawing/2014/main" id="{2EDF636B-72DC-C423-A4FA-80BE973591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1.16: Fundamentals of Electron Absorption Spectroscopy ...">
            <a:extLst>
              <a:ext uri="{FF2B5EF4-FFF2-40B4-BE49-F238E27FC236}">
                <a16:creationId xmlns:a16="http://schemas.microsoft.com/office/drawing/2014/main" id="{B7B9DEB4-0E0C-BA49-2BDA-B4E241F10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-1340443"/>
            <a:ext cx="5074243" cy="507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B4F22532-F117-39D1-5193-35AAF34DE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C44D13-0B8E-5B4E-94E3-8A3FD07B3B33}"/>
              </a:ext>
            </a:extLst>
          </p:cNvPr>
          <p:cNvCxnSpPr/>
          <p:nvPr/>
        </p:nvCxnSpPr>
        <p:spPr>
          <a:xfrm>
            <a:off x="7901749" y="5651500"/>
            <a:ext cx="51835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15C4E9-147F-6201-B210-CB1D48E733BE}"/>
              </a:ext>
            </a:extLst>
          </p:cNvPr>
          <p:cNvCxnSpPr/>
          <p:nvPr/>
        </p:nvCxnSpPr>
        <p:spPr>
          <a:xfrm flipV="1">
            <a:off x="8166100" y="5384800"/>
            <a:ext cx="0" cy="4826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81D543-9DA7-1B8F-24D1-3D69885D9AEA}"/>
              </a:ext>
            </a:extLst>
          </p:cNvPr>
          <p:cNvCxnSpPr>
            <a:cxnSpLocks/>
          </p:cNvCxnSpPr>
          <p:nvPr/>
        </p:nvCxnSpPr>
        <p:spPr>
          <a:xfrm rot="10800000">
            <a:off x="8701849" y="5651500"/>
            <a:ext cx="51835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06D551-FFEC-9362-9960-FF113F0698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66200" y="5384800"/>
            <a:ext cx="0" cy="4826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951494"/>
            <a:ext cx="8341625" cy="4714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Chemistry is the study of properties and chemical bonding in matter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Why do atoms stick together?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The study of chemical reactions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The study Bond breaking and bond forming reactions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Leads to huge Chemical + Biological complexity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Qualitative methods to understand quantum processes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Arrow pushing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Electron density (Electronegativity)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study Chemistry?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220" name="Picture 4" descr="Draw the curved arrow mechanism for the formation of ethyl benzoate from  benzoyl chloride and ethanol. | Homework.Study.com">
            <a:extLst>
              <a:ext uri="{FF2B5EF4-FFF2-40B4-BE49-F238E27FC236}">
                <a16:creationId xmlns:a16="http://schemas.microsoft.com/office/drawing/2014/main" id="{0D1E2FC5-1467-7AB6-1079-B9C8EDA5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970" y="3144966"/>
            <a:ext cx="3499583" cy="27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53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Born Rule for probabilities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Can only observe probabilities in quantum mechanics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Point in (</a:t>
            </a:r>
            <a:r>
              <a:rPr lang="en-GB" dirty="0" err="1"/>
              <a:t>x,y,z</a:t>
            </a:r>
            <a:r>
              <a:rPr lang="en-GB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85848E-0DAC-2DF8-2639-4C6FD5C1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937788"/>
            <a:ext cx="5575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Distribution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Born rule for the radius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s1 example: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 rest are not spherically symmetric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80E44-C310-82A7-331A-2CE1E18D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27" y="2119456"/>
            <a:ext cx="37211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6EB65B-1936-5A60-DC0E-F44ED5C8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4101264"/>
            <a:ext cx="6823167" cy="904929"/>
          </a:xfrm>
          <a:prstGeom prst="rect">
            <a:avLst/>
          </a:prstGeom>
        </p:spPr>
      </p:pic>
      <p:pic>
        <p:nvPicPr>
          <p:cNvPr id="13314" name="Picture 2" descr="Structure of a hydrogen atom (English)">
            <a:extLst>
              <a:ext uri="{FF2B5EF4-FFF2-40B4-BE49-F238E27FC236}">
                <a16:creationId xmlns:a16="http://schemas.microsoft.com/office/drawing/2014/main" id="{76709D2C-B34E-499B-3EBF-3A9B84EDD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6" b="-1"/>
          <a:stretch/>
        </p:blipFill>
        <p:spPr bwMode="auto">
          <a:xfrm>
            <a:off x="7898674" y="365126"/>
            <a:ext cx="4219935" cy="568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68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485A0-8D07-68C4-FFB4-79105882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11" y="2048617"/>
            <a:ext cx="8736778" cy="25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4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485A0-8D07-68C4-FFB4-79105882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11" y="2048617"/>
            <a:ext cx="8736778" cy="257915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Hydrogen atom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1 electron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75C7F-4C7C-EAA1-2D84-F1BFB9FAEF84}"/>
              </a:ext>
            </a:extLst>
          </p:cNvPr>
          <p:cNvCxnSpPr/>
          <p:nvPr/>
        </p:nvCxnSpPr>
        <p:spPr>
          <a:xfrm flipV="1">
            <a:off x="2362200" y="4084320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71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485A0-8D07-68C4-FFB4-79105882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11" y="2048617"/>
            <a:ext cx="8736778" cy="257915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Florine atom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7 electron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A0EE72-444C-B6F6-ABF9-BC33A811E7C7}"/>
              </a:ext>
            </a:extLst>
          </p:cNvPr>
          <p:cNvCxnSpPr/>
          <p:nvPr/>
        </p:nvCxnSpPr>
        <p:spPr>
          <a:xfrm flipV="1">
            <a:off x="2362200" y="4084320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ED0870-D304-8C70-8650-4624EDD90B60}"/>
              </a:ext>
            </a:extLst>
          </p:cNvPr>
          <p:cNvCxnSpPr/>
          <p:nvPr/>
        </p:nvCxnSpPr>
        <p:spPr>
          <a:xfrm flipV="1">
            <a:off x="4450080" y="3647546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365B42-8C7F-B376-472D-69B67C363E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84864" y="4084320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B70324-F08A-20F2-EEAF-0F9066BB298F}"/>
              </a:ext>
            </a:extLst>
          </p:cNvPr>
          <p:cNvCxnSpPr/>
          <p:nvPr/>
        </p:nvCxnSpPr>
        <p:spPr>
          <a:xfrm flipV="1">
            <a:off x="2878873" y="3865933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0D3086-9BB1-B963-3E01-A5CB9FD0D4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01537" y="3865933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76C394-6E4E-B701-EAA3-BC750DD5DE8E}"/>
              </a:ext>
            </a:extLst>
          </p:cNvPr>
          <p:cNvCxnSpPr/>
          <p:nvPr/>
        </p:nvCxnSpPr>
        <p:spPr>
          <a:xfrm flipV="1">
            <a:off x="3373244" y="3672205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D28675-AAEE-EA8B-BD5A-B02948527D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5908" y="3672205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90B551-BA67-9520-FC8D-EEF9CAEC4BAD}"/>
              </a:ext>
            </a:extLst>
          </p:cNvPr>
          <p:cNvCxnSpPr/>
          <p:nvPr/>
        </p:nvCxnSpPr>
        <p:spPr>
          <a:xfrm flipV="1">
            <a:off x="3934522" y="3672205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563C30-7FCB-BAA7-226C-744AAEC10E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57186" y="3672205"/>
            <a:ext cx="0" cy="43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2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PERIODIC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46090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 energy of the valence electrons (highest energy determine Chemistry)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Hydrogen solution quantum number (</a:t>
            </a:r>
            <a:r>
              <a:rPr lang="en-GB" dirty="0" err="1"/>
              <a:t>n,l,m</a:t>
            </a:r>
            <a:r>
              <a:rPr lang="en-GB" dirty="0"/>
              <a:t>) fairly well describe the structure of the periodic table.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 periodic table was derived purely of physical properties where elements with the same behaviour were grouped together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 1896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290" name="Picture 2" descr="The father of the periodic table | Feature | Chemistry World">
            <a:extLst>
              <a:ext uri="{FF2B5EF4-FFF2-40B4-BE49-F238E27FC236}">
                <a16:creationId xmlns:a16="http://schemas.microsoft.com/office/drawing/2014/main" id="{D4C0C9E5-8921-B625-F106-B03B2F64D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483" y="989794"/>
            <a:ext cx="6037160" cy="402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44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PERIODIC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06EF2-C552-148C-A929-9044EC65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535" y="1147156"/>
            <a:ext cx="7311571" cy="4900968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F43C20A-840A-BF22-A62B-C8E6F72EF6B4}"/>
              </a:ext>
            </a:extLst>
          </p:cNvPr>
          <p:cNvSpPr txBox="1">
            <a:spLocks/>
          </p:cNvSpPr>
          <p:nvPr/>
        </p:nvSpPr>
        <p:spPr>
          <a:xfrm>
            <a:off x="5545884" y="719776"/>
            <a:ext cx="6464663" cy="7179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Blocks defined by H solutions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88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Excited Hydrogen Experiments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76EE2-0E97-CD75-9B9A-117EA24502DD}"/>
              </a:ext>
            </a:extLst>
          </p:cNvPr>
          <p:cNvSpPr txBox="1"/>
          <p:nvPr/>
        </p:nvSpPr>
        <p:spPr>
          <a:xfrm>
            <a:off x="3687580" y="64457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ADBB02-0F18-D88D-8AAB-B8BF13C4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1" y="1257926"/>
            <a:ext cx="5566683" cy="4933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250771-5DBA-194E-7581-7053D0433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" t="570" r="80901" b="79284"/>
          <a:stretch/>
        </p:blipFill>
        <p:spPr>
          <a:xfrm>
            <a:off x="7221388" y="2517758"/>
            <a:ext cx="1012965" cy="1016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338382-4209-32E5-7657-CC8A5B971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5" t="725" r="61512" b="79148"/>
          <a:stretch/>
        </p:blipFill>
        <p:spPr>
          <a:xfrm>
            <a:off x="7221388" y="3637052"/>
            <a:ext cx="1032932" cy="10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62CA24-8526-1FF5-A57C-7307DE3D7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" t="59623" r="80778" b="20249"/>
          <a:stretch/>
        </p:blipFill>
        <p:spPr>
          <a:xfrm>
            <a:off x="7221388" y="4805120"/>
            <a:ext cx="1032932" cy="101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B33583-0046-0A00-565E-522D7230DE44}"/>
              </a:ext>
            </a:extLst>
          </p:cNvPr>
          <p:cNvSpPr txBox="1"/>
          <p:nvPr/>
        </p:nvSpPr>
        <p:spPr>
          <a:xfrm>
            <a:off x="7221387" y="2142343"/>
            <a:ext cx="2076617" cy="3906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Derived Solutions</a:t>
            </a:r>
          </a:p>
        </p:txBody>
      </p:sp>
    </p:spTree>
    <p:extLst>
      <p:ext uri="{BB962C8B-B14F-4D97-AF65-F5344CB8AC3E}">
        <p14:creationId xmlns:p14="http://schemas.microsoft.com/office/powerpoint/2010/main" val="386363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 LCAO we consider the </a:t>
            </a:r>
            <a:r>
              <a:rPr lang="en-GB" dirty="0">
                <a:solidFill>
                  <a:srgbClr val="FF0000"/>
                </a:solidFill>
              </a:rPr>
              <a:t>separable non interacting </a:t>
            </a:r>
            <a:r>
              <a:rPr lang="en-GB" dirty="0"/>
              <a:t>electron Hamiltonian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therefore solver for eigen Molecular orbital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build up a Molecular bonding picture with the Hydrogen-like atomic orb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Bad Quantitative picture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Used Qualitatively very well by most chemists to get a rough idea of reactions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83494F-2C2E-3422-CF5B-79D1A5992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27" y="1783120"/>
            <a:ext cx="4233346" cy="10066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5FBFD9-BDF0-E7E2-51DC-421360A2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77" y="4263413"/>
            <a:ext cx="3236687" cy="8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8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Consider 2 1s orbitals of hydrogen mixing (electron - electron interactions totally neglected)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build up a Molecular bonding picture with the Hydrogen-like atomic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Using the secular equation we can get stationary c parameters (exercise why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 most conditions can consider 1s separately due to symmetry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250717-664D-AAF5-373E-9C1C0718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77" y="2355443"/>
            <a:ext cx="28956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CF04EB-8651-B416-97A4-7D0E6ECBF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579" y="4410942"/>
            <a:ext cx="6223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7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1116" y="1097572"/>
            <a:ext cx="10506893" cy="4714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Chemistry - </a:t>
            </a:r>
            <a:r>
              <a:rPr lang="en-GB" u="sng" dirty="0">
                <a:solidFill>
                  <a:srgbClr val="FF0000"/>
                </a:solidFill>
              </a:rPr>
              <a:t>Energy as a function of nuclear geometry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PES - Potential Energy Surface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study Chemistry on computers?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CF3A3-1572-237D-A638-C345FD40A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29" y="2281588"/>
            <a:ext cx="6443103" cy="3478840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4998CD7-960F-EDF7-A38D-9BCA877D2942}"/>
              </a:ext>
            </a:extLst>
          </p:cNvPr>
          <p:cNvSpPr txBox="1">
            <a:spLocks/>
          </p:cNvSpPr>
          <p:nvPr/>
        </p:nvSpPr>
        <p:spPr>
          <a:xfrm>
            <a:off x="7062436" y="2634014"/>
            <a:ext cx="5335403" cy="255162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Each point is a calculation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Bonds at minimum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Bonds broken / formed at Transition state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95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Solve Quadratic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1s atomic orbital: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Subs: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62DF53-B951-D2DD-403E-21E6F03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" y="1963434"/>
            <a:ext cx="60960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8C6A4-1CD3-5C6A-E800-ECDADDB3E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2983216"/>
            <a:ext cx="2273300" cy="736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351197-C9F4-46D8-DF34-52DF02D99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796" y="4322116"/>
            <a:ext cx="7772400" cy="13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9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Qualitative MO diagram. Gives enough picture for Chemists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Two atomic orbitals of the correct symmetry form a bonding and anti bonding pair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1D962B-CCEB-459C-D9E0-F4265011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510" y="2696437"/>
            <a:ext cx="4690533" cy="3232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1A1747-AB5F-B830-76BD-362B5BF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43" y="3482525"/>
            <a:ext cx="3454400" cy="1511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AAC0E6-F012-21AD-EA0B-0FF4562427C8}"/>
              </a:ext>
            </a:extLst>
          </p:cNvPr>
          <p:cNvSpPr txBox="1"/>
          <p:nvPr/>
        </p:nvSpPr>
        <p:spPr>
          <a:xfrm>
            <a:off x="166116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Antibonding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6ECABD-1FAE-BE48-A23E-B1031E9DAE92}"/>
              </a:ext>
            </a:extLst>
          </p:cNvPr>
          <p:cNvSpPr txBox="1"/>
          <p:nvPr/>
        </p:nvSpPr>
        <p:spPr>
          <a:xfrm>
            <a:off x="1661160" y="53506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Bonding</a:t>
            </a:r>
          </a:p>
        </p:txBody>
      </p:sp>
    </p:spTree>
    <p:extLst>
      <p:ext uri="{BB962C8B-B14F-4D97-AF65-F5344CB8AC3E}">
        <p14:creationId xmlns:p14="http://schemas.microsoft.com/office/powerpoint/2010/main" val="220708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9757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We can build up a Molecular bonding picture with the Hydrogen-like atomic orbitals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Overlapping orbital lobes form bonds</a:t>
                </a:r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bonds have continuous rotational symmetry in plane of bond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bonds have order 2 rotational symmetry the plane of the bond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Bonding irreducible representation labels formally defined from molecular point group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9757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r="-1087" b="-10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1B406BF-4198-C466-17C2-9DC01DFE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3" y="2972840"/>
            <a:ext cx="9219599" cy="10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0318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AOs of higher principle quantum number higher in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More diffuse (Bigger) and further from the attractive nucleus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87787-6B36-6090-FBAB-3F3F24B4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2601608"/>
            <a:ext cx="4806570" cy="34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 orbitals have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bonding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97FFA2E-62F9-1A45-ECCC-005F470C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10" y="2059164"/>
            <a:ext cx="6735294" cy="4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9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32E2C1A1-3218-DDC1-7F24-6F872A3B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33" y="203200"/>
            <a:ext cx="4369503" cy="593389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5562360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0 = ionisation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Larger Molecules are more complicated to visualise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Diagrammatic visualisation only really works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Theory holds for more than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Infinite Orbital solutions (Complete basis)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1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10506892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Derived a (Bad) quantitative bonding picture using Molecular Orbitals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Gives a pictorial qualitive picture of bonding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Used by chemists when thinking of chemical reactions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 called Chemical intuition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Non interacting theory gives bad energy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Need a better theory for quantitative values why try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36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9155D7-A6DF-4A86-BA29-23E0747D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Chemistry - </a:t>
            </a:r>
            <a:r>
              <a:rPr lang="en-GB" u="sng" dirty="0">
                <a:solidFill>
                  <a:srgbClr val="FF0000"/>
                </a:solidFill>
              </a:rPr>
              <a:t>Energy as a function of nuclear geometry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Studying reaction barriers important for biological processes  </a:t>
            </a:r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study Chemistry on computers?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E45DA-568D-0D21-BFE9-73E8CB1E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28" y="2333451"/>
            <a:ext cx="4207601" cy="3295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F6529-0710-DD83-95AF-4971741FBB40}"/>
              </a:ext>
            </a:extLst>
          </p:cNvPr>
          <p:cNvSpPr txBox="1"/>
          <p:nvPr/>
        </p:nvSpPr>
        <p:spPr>
          <a:xfrm>
            <a:off x="10448544" y="449884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5170AB6-9EAE-DBA0-4261-00F3992F9746}"/>
              </a:ext>
            </a:extLst>
          </p:cNvPr>
          <p:cNvSpPr txBox="1">
            <a:spLocks/>
          </p:cNvSpPr>
          <p:nvPr/>
        </p:nvSpPr>
        <p:spPr>
          <a:xfrm>
            <a:off x="5690425" y="2930000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/>
              <a:t>Too many degrees of freedom </a:t>
            </a:r>
          </a:p>
          <a:p>
            <a:endParaRPr lang="en-GB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/>
              <a:t>Can’t study all quantum interactions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/>
              <a:t>Inaccurate results for strongly correlated systems</a:t>
            </a:r>
          </a:p>
          <a:p>
            <a:pPr lvl="1"/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marL="571500" lvl="1" indent="-342900">
              <a:buFont typeface="Wingdings" pitchFamily="2" charset="2"/>
              <a:buChar char="§"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886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Energy Surface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DE99E7B-8536-B083-83DA-D6CE443A8B43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5392349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1800" dirty="0"/>
              <a:t>For large molecules 3N-6 coordinates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18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1800" dirty="0"/>
              <a:t>Stationary point are interspersing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sz="1600" dirty="0"/>
              <a:t>Minimums = Reactant &amp; Products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sz="1600" dirty="0"/>
              <a:t>First order saddle = Transition states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18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1800" dirty="0"/>
              <a:t>Molecular properties come from the slopes and curvature of the PES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18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sz="1800" dirty="0">
                <a:solidFill>
                  <a:srgbClr val="FF0000"/>
                </a:solidFill>
              </a:rPr>
              <a:t>We will only care about a single nuclear position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1800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1800" dirty="0">
                <a:solidFill>
                  <a:srgbClr val="FF0000"/>
                </a:solidFill>
              </a:rPr>
              <a:t>Many quantum chemistry calculations required to build up a picture of the potential energy surface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600" dirty="0"/>
          </a:p>
        </p:txBody>
      </p:sp>
      <p:pic>
        <p:nvPicPr>
          <p:cNvPr id="8194" name="Picture 2" descr="2D model potential energy surface.">
            <a:extLst>
              <a:ext uri="{FF2B5EF4-FFF2-40B4-BE49-F238E27FC236}">
                <a16:creationId xmlns:a16="http://schemas.microsoft.com/office/drawing/2014/main" id="{3B4A5933-44E1-4D82-29C3-1D1E1CA4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28" y="1891776"/>
            <a:ext cx="5081392" cy="347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11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4C96E2-D988-20AD-D69E-9CCBEA6070BD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922120" y="2244180"/>
            <a:ext cx="0" cy="3707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687A06-9D9B-F75E-CF12-667598391D38}"/>
              </a:ext>
            </a:extLst>
          </p:cNvPr>
          <p:cNvCxnSpPr/>
          <p:nvPr/>
        </p:nvCxnSpPr>
        <p:spPr>
          <a:xfrm>
            <a:off x="2908207" y="3529329"/>
            <a:ext cx="0" cy="3707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1896E3-C1E4-40C8-5C9C-975757EC9DFF}"/>
              </a:ext>
            </a:extLst>
          </p:cNvPr>
          <p:cNvCxnSpPr/>
          <p:nvPr/>
        </p:nvCxnSpPr>
        <p:spPr>
          <a:xfrm>
            <a:off x="2899043" y="4814478"/>
            <a:ext cx="0" cy="3707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Hierarchy of Quantum Chemistry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8C5258-3349-A378-FBC2-FEDB4911E485}"/>
              </a:ext>
            </a:extLst>
          </p:cNvPr>
          <p:cNvSpPr/>
          <p:nvPr/>
        </p:nvSpPr>
        <p:spPr>
          <a:xfrm>
            <a:off x="1075507" y="1329780"/>
            <a:ext cx="3693226" cy="914400"/>
          </a:xfrm>
          <a:prstGeom prst="roundRect">
            <a:avLst/>
          </a:prstGeom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Analytical Solutions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2DB145-34E2-34EE-0C4F-5323C5571A2F}"/>
              </a:ext>
            </a:extLst>
          </p:cNvPr>
          <p:cNvSpPr/>
          <p:nvPr/>
        </p:nvSpPr>
        <p:spPr>
          <a:xfrm>
            <a:off x="1075507" y="2614929"/>
            <a:ext cx="3693226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Hartree – </a:t>
            </a:r>
            <a:r>
              <a:rPr lang="en-US" dirty="0" err="1"/>
              <a:t>Fock</a:t>
            </a:r>
            <a:r>
              <a:rPr lang="en-US" dirty="0"/>
              <a:t> (HF)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1B6F78-2A83-7B04-8FEE-E77B505C2253}"/>
              </a:ext>
            </a:extLst>
          </p:cNvPr>
          <p:cNvSpPr/>
          <p:nvPr/>
        </p:nvSpPr>
        <p:spPr>
          <a:xfrm>
            <a:off x="1075507" y="3900078"/>
            <a:ext cx="3693226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Classical - Post HF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D62399-33BD-40CC-EC19-262497452456}"/>
              </a:ext>
            </a:extLst>
          </p:cNvPr>
          <p:cNvSpPr/>
          <p:nvPr/>
        </p:nvSpPr>
        <p:spPr>
          <a:xfrm>
            <a:off x="1075507" y="5185227"/>
            <a:ext cx="3693226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Quantum - Post HF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6F5CE-F51F-52F6-68DD-1291F1C89F3D}"/>
              </a:ext>
            </a:extLst>
          </p:cNvPr>
          <p:cNvSpPr/>
          <p:nvPr/>
        </p:nvSpPr>
        <p:spPr>
          <a:xfrm>
            <a:off x="7189320" y="1329780"/>
            <a:ext cx="3693226" cy="4769847"/>
          </a:xfrm>
          <a:prstGeom prst="roundRect">
            <a:avLst>
              <a:gd name="adj" fmla="val 5413"/>
            </a:avLst>
          </a:prstGeom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85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dirty="0"/>
              <a:t>Exact Schrodinger equation solutions in a spherically symmetric field of an atom</a:t>
            </a:r>
          </a:p>
          <a:p>
            <a:pPr marL="285750" indent="-285750">
              <a:lnSpc>
                <a:spcPct val="85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dirty="0"/>
              <a:t>Used as the starting point for the qualitative Linear Combination of Atomic orbitals (LCAO) method</a:t>
            </a:r>
          </a:p>
          <a:p>
            <a:pPr marL="285750" indent="-285750">
              <a:lnSpc>
                <a:spcPct val="85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dirty="0"/>
              <a:t>Allows construction of MO diagrams to describe molecular bonding</a:t>
            </a:r>
          </a:p>
          <a:p>
            <a:pPr marL="285750" indent="-285750">
              <a:lnSpc>
                <a:spcPct val="85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dirty="0"/>
              <a:t>Before computers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651F3-57E3-5069-3697-3203279C9FBC}"/>
              </a:ext>
            </a:extLst>
          </p:cNvPr>
          <p:cNvCxnSpPr>
            <a:stCxn id="6" idx="3"/>
          </p:cNvCxnSpPr>
          <p:nvPr/>
        </p:nvCxnSpPr>
        <p:spPr>
          <a:xfrm>
            <a:off x="4768733" y="1786980"/>
            <a:ext cx="2420587" cy="6194"/>
          </a:xfrm>
          <a:prstGeom prst="line">
            <a:avLst/>
          </a:prstGeom>
          <a:ln w="263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Rapid progress in quantum Chemistry in 10 years after Schrodinger derived his equation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No computers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First principles calculations with differential equation methods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Particle in a box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Simplest e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example of how the potential function governs the wavefunction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Free particle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Introduce separation of variables and product functions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Stationary Hydrogen atom</a:t>
            </a:r>
          </a:p>
          <a:p>
            <a:pPr marL="571500" lvl="1" indent="-342900">
              <a:buFont typeface="Wingdings" pitchFamily="2" charset="2"/>
              <a:buChar char="§"/>
            </a:pPr>
            <a:r>
              <a:rPr lang="en-GB" dirty="0"/>
              <a:t>Allows us to extrapolate to molecules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Analytical Solutions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3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The general form of the TISE in three dimensions (</a:t>
            </a:r>
            <a:r>
              <a:rPr lang="en-GB" dirty="0" err="1"/>
              <a:t>x,y,z</a:t>
            </a:r>
            <a:r>
              <a:rPr lang="en-GB" dirty="0"/>
              <a:t>)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>
                <a:solidFill>
                  <a:srgbClr val="0057FF"/>
                </a:solidFill>
              </a:rPr>
              <a:t>The kinetic operator energy does not change between application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Form of the potential can change depending on the application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Different potential and boundary conditions leads to different wavefunction solutions 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Independent Schrodinger Equation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82D96-F1CA-4A85-A82B-71227F26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09" y="2378153"/>
            <a:ext cx="7386382" cy="851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22437-672B-05C8-F476-29E08B79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49" y="3483940"/>
            <a:ext cx="2585667" cy="7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7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Quanto Theme/Title/Section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30A05AEC-6AC1-9646-8611-CA6CB7500F03}"/>
    </a:ext>
  </a:extLst>
</a:theme>
</file>

<file path=ppt/theme/theme2.xml><?xml version="1.0" encoding="utf-8"?>
<a:theme xmlns:a="http://schemas.openxmlformats.org/drawingml/2006/main" name="Quantinuum Template 1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D8421B50-B982-4F4D-B5E1-37C0AA1B1B9E}"/>
    </a:ext>
  </a:extLst>
</a:theme>
</file>

<file path=ppt/theme/theme3.xml><?xml version="1.0" encoding="utf-8"?>
<a:theme xmlns:a="http://schemas.openxmlformats.org/drawingml/2006/main" name="Quantinuum Template 2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ACA08060-25F5-EE45-A6A8-0D1A4C428449}"/>
    </a:ext>
  </a:extLst>
</a:theme>
</file>

<file path=ppt/theme/theme4.xml><?xml version="1.0" encoding="utf-8"?>
<a:theme xmlns:a="http://schemas.openxmlformats.org/drawingml/2006/main" name="Quantinuum Template 4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C93A0560-C636-5E41-9FA9-0C81D7549FA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Section</Template>
  <TotalTime>22778</TotalTime>
  <Words>1825</Words>
  <Application>Microsoft Macintosh PowerPoint</Application>
  <PresentationFormat>Widescreen</PresentationFormat>
  <Paragraphs>1006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Avenir</vt:lpstr>
      <vt:lpstr>Calibri</vt:lpstr>
      <vt:lpstr>Cambria Math</vt:lpstr>
      <vt:lpstr>Wingdings</vt:lpstr>
      <vt:lpstr>InQuanto Theme/Title/Section</vt:lpstr>
      <vt:lpstr>Quantinuum Template 1</vt:lpstr>
      <vt:lpstr>Quantinuum Template 2</vt:lpstr>
      <vt:lpstr>Quantinuum Template 4</vt:lpstr>
      <vt:lpstr>Introduction to Quantum Chemistry</vt:lpstr>
      <vt:lpstr>Lecture 1</vt:lpstr>
      <vt:lpstr>Why study Chemistry?</vt:lpstr>
      <vt:lpstr>Why study Chemistry on computers?</vt:lpstr>
      <vt:lpstr>Why study Chemistry on computers?</vt:lpstr>
      <vt:lpstr>Potential Energy Surface</vt:lpstr>
      <vt:lpstr>Hierarchy of Quantum Chemistry METHODs</vt:lpstr>
      <vt:lpstr>Analytical Solutions</vt:lpstr>
      <vt:lpstr>Time Independent Schrodinger Equation</vt:lpstr>
      <vt:lpstr>Time Independent Schrodinger Equation</vt:lpstr>
      <vt:lpstr>Single electronic WF</vt:lpstr>
      <vt:lpstr>Particle in a box</vt:lpstr>
      <vt:lpstr>Particle in a box</vt:lpstr>
      <vt:lpstr>3D Free Particle</vt:lpstr>
      <vt:lpstr>3D Free Particle</vt:lpstr>
      <vt:lpstr>3D Free Particle</vt:lpstr>
      <vt:lpstr>3D Free Particle</vt:lpstr>
      <vt:lpstr>3D Free Particle</vt:lpstr>
      <vt:lpstr>3D Free Particle</vt:lpstr>
      <vt:lpstr>Born Oppenheimer Approximation</vt:lpstr>
      <vt:lpstr>Stationary Hydrogen Atom</vt:lpstr>
      <vt:lpstr>Stationary Hydrogen Atom</vt:lpstr>
      <vt:lpstr>Stationary Hydrogen Atom</vt:lpstr>
      <vt:lpstr>Stationary Hydrogen Atom</vt:lpstr>
      <vt:lpstr>Stationary Hydrogen Atom</vt:lpstr>
      <vt:lpstr>Stationary Hydrogen Atom</vt:lpstr>
      <vt:lpstr>Hydrogen Atom Exact Solutions</vt:lpstr>
      <vt:lpstr>Radial Distribution functions</vt:lpstr>
      <vt:lpstr>Spatial Orbitals</vt:lpstr>
      <vt:lpstr>Born Rule for probabilities </vt:lpstr>
      <vt:lpstr>Radial Distribution functions</vt:lpstr>
      <vt:lpstr>Periodicity</vt:lpstr>
      <vt:lpstr>Periodicity</vt:lpstr>
      <vt:lpstr>Periodicity</vt:lpstr>
      <vt:lpstr>The PERIODIC TABLE</vt:lpstr>
      <vt:lpstr>The PERIODIC TABLE</vt:lpstr>
      <vt:lpstr>Excited Hydrogen Experiments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Bonding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Nathan  Fitzpatrick</dc:creator>
  <cp:lastModifiedBy>Nathan Fitzpatrick</cp:lastModifiedBy>
  <cp:revision>5</cp:revision>
  <dcterms:created xsi:type="dcterms:W3CDTF">2022-11-05T12:35:40Z</dcterms:created>
  <dcterms:modified xsi:type="dcterms:W3CDTF">2022-11-21T09:46:42Z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ActionId">
    <vt:lpwstr>3809d819-6b32-49dd-819c-eaa3ed14dca9</vt:lpwstr>
  </property>
  <property fmtid="{D5CDD505-2E9C-101B-9397-08002B2CF9AE}" pid="3" name="MSIP_Label_d546e5e1-5d42-4630-bacd-c69bfdcbd5e8_ContentBits">
    <vt:lpwstr>0</vt:lpwstr>
  </property>
  <property fmtid="{D5CDD505-2E9C-101B-9397-08002B2CF9AE}" pid="4" name="MSIP_Label_d546e5e1-5d42-4630-bacd-c69bfdcbd5e8_Enabled">
    <vt:lpwstr>true</vt:lpwstr>
  </property>
  <property fmtid="{D5CDD505-2E9C-101B-9397-08002B2CF9AE}" pid="5" name="MSIP_Label_d546e5e1-5d42-4630-bacd-c69bfdcbd5e8_Method">
    <vt:lpwstr>Standard</vt:lpwstr>
  </property>
  <property fmtid="{D5CDD505-2E9C-101B-9397-08002B2CF9AE}" pid="6" name="MSIP_Label_d546e5e1-5d42-4630-bacd-c69bfdcbd5e8_Name">
    <vt:lpwstr>d546e5e1-5d42-4630-bacd-c69bfdcbd5e8</vt:lpwstr>
  </property>
  <property fmtid="{D5CDD505-2E9C-101B-9397-08002B2CF9AE}" pid="7" name="MSIP_Label_d546e5e1-5d42-4630-bacd-c69bfdcbd5e8_SetDate">
    <vt:lpwstr>2021-11-09T14:48:12Z</vt:lpwstr>
  </property>
  <property fmtid="{D5CDD505-2E9C-101B-9397-08002B2CF9AE}" pid="8" name="MSIP_Label_d546e5e1-5d42-4630-bacd-c69bfdcbd5e8_SiteId">
    <vt:lpwstr>96ece526-9c7d-48b0-8daf-8b93c90a5d18</vt:lpwstr>
  </property>
  <property fmtid="{D5CDD505-2E9C-101B-9397-08002B2CF9AE}" pid="9" name="NXPowerLiteLastOptimized">
    <vt:lpwstr>8970490</vt:lpwstr>
  </property>
  <property fmtid="{D5CDD505-2E9C-101B-9397-08002B2CF9AE}" pid="10" name="NXPowerLiteSettings">
    <vt:lpwstr>C9000F7008E001</vt:lpwstr>
  </property>
  <property fmtid="{D5CDD505-2E9C-101B-9397-08002B2CF9AE}" pid="11" name="NXPowerLiteVersion">
    <vt:lpwstr>D9.1.2</vt:lpwstr>
  </property>
  <property fmtid="{D5CDD505-2E9C-101B-9397-08002B2CF9AE}" pid="12" name="SmartTag">
    <vt:lpwstr>4</vt:lpwstr>
  </property>
</Properties>
</file>